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5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954838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14393" cy="465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38872" y="0"/>
            <a:ext cx="3014393" cy="465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74650" y="696913"/>
            <a:ext cx="6205538" cy="34909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6114" y="4422543"/>
            <a:ext cx="5562611" cy="4188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t" anchorCtr="0"/>
          <a:lstStyle>
            <a:lvl1pPr marL="457200" marR="0" lvl="0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8841885"/>
            <a:ext cx="3014393" cy="465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38872" y="8841885"/>
            <a:ext cx="3014393" cy="465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335290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696913"/>
            <a:ext cx="6205538" cy="34909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696114" y="4422543"/>
            <a:ext cx="5562611" cy="4188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t" anchorCtr="0">
            <a:noAutofit/>
          </a:bodyPr>
          <a:lstStyle/>
          <a:p>
            <a:pPr marL="17145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b="1"/>
          </a:p>
        </p:txBody>
      </p:sp>
      <p:sp>
        <p:nvSpPr>
          <p:cNvPr id="75" name="Google Shape;75;p1:notes"/>
          <p:cNvSpPr txBox="1">
            <a:spLocks noGrp="1"/>
          </p:cNvSpPr>
          <p:nvPr>
            <p:ph type="sldNum" idx="12"/>
          </p:nvPr>
        </p:nvSpPr>
        <p:spPr>
          <a:xfrm>
            <a:off x="3938872" y="8841885"/>
            <a:ext cx="3014393" cy="465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:notes"/>
          <p:cNvSpPr txBox="1">
            <a:spLocks noGrp="1"/>
          </p:cNvSpPr>
          <p:nvPr>
            <p:ph type="ftr" idx="11"/>
          </p:nvPr>
        </p:nvSpPr>
        <p:spPr>
          <a:xfrm>
            <a:off x="1" y="8841885"/>
            <a:ext cx="3014393" cy="465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:notes"/>
          <p:cNvSpPr txBox="1">
            <a:spLocks noGrp="1"/>
          </p:cNvSpPr>
          <p:nvPr>
            <p:ph type="dt" idx="10"/>
          </p:nvPr>
        </p:nvSpPr>
        <p:spPr>
          <a:xfrm>
            <a:off x="3938872" y="0"/>
            <a:ext cx="3014393" cy="465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:notes"/>
          <p:cNvSpPr txBox="1">
            <a:spLocks noGrp="1"/>
          </p:cNvSpPr>
          <p:nvPr>
            <p:ph type="hdr" idx="3"/>
          </p:nvPr>
        </p:nvSpPr>
        <p:spPr>
          <a:xfrm>
            <a:off x="1" y="0"/>
            <a:ext cx="3014393" cy="465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2172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96114" y="4422543"/>
            <a:ext cx="5562611" cy="4188935"/>
          </a:xfrm>
          <a:prstGeom prst="rect">
            <a:avLst/>
          </a:prstGeom>
        </p:spPr>
        <p:txBody>
          <a:bodyPr spcFirstLastPara="1" wrap="square" lIns="92900" tIns="46450" rIns="92900" bIns="464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696913"/>
            <a:ext cx="6205538" cy="34909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9575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96114" y="4422543"/>
            <a:ext cx="5562611" cy="4188935"/>
          </a:xfrm>
          <a:prstGeom prst="rect">
            <a:avLst/>
          </a:prstGeom>
        </p:spPr>
        <p:txBody>
          <a:bodyPr spcFirstLastPara="1" wrap="square" lIns="92900" tIns="46450" rIns="92900" bIns="464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696913"/>
            <a:ext cx="6205538" cy="34909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2076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 w="9525" cap="flat" cmpd="sng">
            <a:solidFill>
              <a:srgbClr val="CF21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240"/>
              <a:buNone/>
              <a:defRPr sz="3200">
                <a:solidFill>
                  <a:schemeClr val="lt1"/>
                </a:solidFill>
              </a:defRPr>
            </a:lvl1pPr>
            <a:lvl2pPr lvl="1" algn="ctr">
              <a:spcBef>
                <a:spcPts val="900"/>
              </a:spcBef>
              <a:spcAft>
                <a:spcPts val="0"/>
              </a:spcAft>
              <a:buSzPts val="30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2"/>
          </p:nvPr>
        </p:nvSpPr>
        <p:spPr>
          <a:xfrm>
            <a:off x="6396039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3"/>
          </p:nvPr>
        </p:nvSpPr>
        <p:spPr>
          <a:xfrm>
            <a:off x="1270001" y="2174876"/>
            <a:ext cx="4664075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body" idx="4"/>
          </p:nvPr>
        </p:nvSpPr>
        <p:spPr>
          <a:xfrm>
            <a:off x="6408616" y="2174876"/>
            <a:ext cx="4663440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">
  <p:cSld name="Text Ov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1"/>
          </p:nvPr>
        </p:nvSpPr>
        <p:spPr>
          <a:xfrm>
            <a:off x="1278833" y="1761434"/>
            <a:ext cx="9753600" cy="222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2"/>
          </p:nvPr>
        </p:nvSpPr>
        <p:spPr>
          <a:xfrm>
            <a:off x="1278467" y="4108451"/>
            <a:ext cx="9753600" cy="17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Bar">
  <p:cSld name="Side Ba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1298941" y="6265305"/>
            <a:ext cx="518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8"/>
          <p:cNvSpPr/>
          <p:nvPr/>
        </p:nvSpPr>
        <p:spPr>
          <a:xfrm rot="-54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 rot="-5400000">
            <a:off x="-2255517" y="2278380"/>
            <a:ext cx="57302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" name="Google Shape;13;p1" descr="AARPF_Logo w Tag.eps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433788" y="6174258"/>
            <a:ext cx="3148613" cy="54721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1800"/>
              </a:spcBef>
              <a:spcAft>
                <a:spcPts val="0"/>
              </a:spcAft>
              <a:buClr>
                <a:srgbClr val="CF2124"/>
              </a:buClr>
              <a:buSzPts val="224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900"/>
              </a:spcBef>
              <a:spcAft>
                <a:spcPts val="0"/>
              </a:spcAft>
              <a:buClr>
                <a:srgbClr val="CF2124"/>
              </a:buClr>
              <a:buSzPts val="3080"/>
              <a:buFont typeface="Calibri"/>
              <a:buChar char="─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6239" algn="l" rtl="0">
              <a:spcBef>
                <a:spcPts val="600"/>
              </a:spcBef>
              <a:spcAft>
                <a:spcPts val="0"/>
              </a:spcAft>
              <a:buClr>
                <a:srgbClr val="55493F"/>
              </a:buClr>
              <a:buSzPts val="26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1" descr="AARPF_Logo w Tag.eps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433787" y="6174258"/>
            <a:ext cx="3148613" cy="54721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067">
          <p15:clr>
            <a:srgbClr val="F26B43"/>
          </p15:clr>
        </p15:guide>
        <p15:guide id="2" pos="683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512">
          <p15:clr>
            <a:srgbClr val="F26B43"/>
          </p15:clr>
        </p15:guide>
        <p15:guide id="7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9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/>
              <a:t>New Jersey Slides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/>
              <a:t>Tax Year 2018</a:t>
            </a:r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/>
              <a:t>Social Security and Railroad Retirement Equivalent</a:t>
            </a:r>
            <a:endParaRPr sz="3959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– TY2018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99187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20"/>
              <a:buChar char="■"/>
            </a:pPr>
            <a:r>
              <a:rPr lang="en-US" sz="3600"/>
              <a:t>Social Security and Railroad Retirement Benefits Tier 1 are not taxable in NJ</a:t>
            </a:r>
            <a:endParaRPr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3960"/>
              <a:buChar char="─"/>
            </a:pPr>
            <a:r>
              <a:rPr lang="en-US" sz="3600"/>
              <a:t>Note: There is no line item for them on NJ 1040 </a:t>
            </a:r>
            <a:endParaRPr/>
          </a:p>
          <a:p>
            <a:pPr marL="341313" lvl="0" indent="-199073" algn="l" rtl="0"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/>
              <a:t>Tax On Social Security &amp; Railroad </a:t>
            </a:r>
            <a:br>
              <a:rPr lang="en-US" sz="3600"/>
            </a:br>
            <a:r>
              <a:rPr lang="en-US" sz="3600"/>
              <a:t>Retirement Benefits Tier 1</a:t>
            </a: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– TY2018</a:t>
            </a:r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102235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072"/>
              <a:buChar char="■"/>
            </a:pPr>
            <a:r>
              <a:rPr lang="en-US" sz="2960"/>
              <a:t>Neither Social Security nor Railroad Retirement Tier 1 is taxable for NJ so they do not flow through to NJ return</a:t>
            </a:r>
            <a:endParaRPr/>
          </a:p>
          <a:p>
            <a:pPr marL="341313" lvl="0" indent="-341313" algn="l" rtl="0">
              <a:spcBef>
                <a:spcPts val="1800"/>
              </a:spcBef>
              <a:spcAft>
                <a:spcPts val="0"/>
              </a:spcAft>
              <a:buSzPts val="2072"/>
              <a:buChar char="■"/>
            </a:pPr>
            <a:r>
              <a:rPr lang="en-US" sz="2960"/>
              <a:t>Medicare premiums entered on Social Security screen will flow through to medical expenses on NJ 1040 line 31 (if medical expenses exceed 2% of NJ gross income on line 29)</a:t>
            </a:r>
            <a:endParaRPr/>
          </a:p>
          <a:p>
            <a:pPr marL="914400" lvl="1" indent="-338138" algn="l" rtl="0">
              <a:spcBef>
                <a:spcPts val="900"/>
              </a:spcBef>
              <a:spcAft>
                <a:spcPts val="0"/>
              </a:spcAft>
              <a:buSzPts val="2849"/>
              <a:buChar char="─"/>
            </a:pPr>
            <a:r>
              <a:rPr lang="en-US" sz="2590"/>
              <a:t>Therefore, NJ taxable income can change when you enter Social Security or Railroad Retirement Tier 1.  Even though there is no new income on NJ return, the medical expense deduction can increase</a:t>
            </a:r>
            <a:endParaRPr/>
          </a:p>
          <a:p>
            <a:pPr marL="341313" lvl="0" indent="-209741" algn="l" rtl="0">
              <a:spcBef>
                <a:spcPts val="1800"/>
              </a:spcBef>
              <a:spcAft>
                <a:spcPts val="0"/>
              </a:spcAft>
              <a:buSzPts val="2072"/>
              <a:buNone/>
            </a:pPr>
            <a:endParaRPr sz="2960"/>
          </a:p>
        </p:txBody>
      </p:sp>
      <p:sp>
        <p:nvSpPr>
          <p:cNvPr id="97" name="Google Shape;97;p1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/>
              <a:t>Social Security/Railroad Retirement Benefits Tier 1 on NJ 1040</a:t>
            </a: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8 Temple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Widescreen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Noto Sans Symbols</vt:lpstr>
      <vt:lpstr>2018 Templet</vt:lpstr>
      <vt:lpstr>Social Security and Railroad Retirement Equivalent</vt:lpstr>
      <vt:lpstr>Tax On Social Security &amp; Railroad  Retirement Benefits Tier 1</vt:lpstr>
      <vt:lpstr>Social Security/Railroad Retirement Benefits Tier 1 on NJ 1040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Security and Railroad Retirement Equivalent</dc:title>
  <dc:creator>kathy</dc:creator>
  <cp:lastModifiedBy>kathy</cp:lastModifiedBy>
  <cp:revision>1</cp:revision>
  <dcterms:modified xsi:type="dcterms:W3CDTF">2018-11-11T14:03:28Z</dcterms:modified>
</cp:coreProperties>
</file>